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16" autoAdjust="0"/>
  </p:normalViewPr>
  <p:slideViewPr>
    <p:cSldViewPr>
      <p:cViewPr varScale="1">
        <p:scale>
          <a:sx n="77" d="100"/>
          <a:sy n="77" d="100"/>
        </p:scale>
        <p:origin x="-161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12F8E-58F2-4D2E-A6B7-12D7A808106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3438F-DBD3-4C61-A5E7-EF2935B204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в наименовании карниза стоит слово </a:t>
            </a:r>
            <a:r>
              <a:rPr lang="ru-RU" b="1" dirty="0" smtClean="0"/>
              <a:t>«радиальный </a:t>
            </a:r>
            <a:r>
              <a:rPr lang="en-US" b="1" dirty="0" smtClean="0"/>
              <a:t>(DY</a:t>
            </a:r>
            <a:r>
              <a:rPr lang="ru-RU" b="1" dirty="0" smtClean="0"/>
              <a:t>) или </a:t>
            </a:r>
            <a:r>
              <a:rPr lang="en-US" b="1" dirty="0" smtClean="0"/>
              <a:t>(TR)</a:t>
            </a:r>
            <a:r>
              <a:rPr lang="ru-RU" b="1" dirty="0" smtClean="0"/>
              <a:t>», </a:t>
            </a:r>
            <a:r>
              <a:rPr lang="ru-RU" b="0" dirty="0" smtClean="0"/>
              <a:t>то</a:t>
            </a:r>
            <a:r>
              <a:rPr lang="ru-RU" b="0" baseline="0" dirty="0" smtClean="0"/>
              <a:t> вместо бесшумного профиля </a:t>
            </a:r>
            <a:r>
              <a:rPr lang="en-US" b="0" baseline="0" dirty="0" err="1" smtClean="0"/>
              <a:t>Dooya</a:t>
            </a:r>
            <a:r>
              <a:rPr lang="en-US" b="0" baseline="0" dirty="0" smtClean="0"/>
              <a:t> </a:t>
            </a:r>
            <a:r>
              <a:rPr lang="ru-RU" b="0" baseline="0" dirty="0" smtClean="0"/>
              <a:t>или </a:t>
            </a:r>
            <a:r>
              <a:rPr lang="en-US" b="0" baseline="0" dirty="0" err="1" smtClean="0"/>
              <a:t>Trietex</a:t>
            </a:r>
            <a:r>
              <a:rPr lang="ru-RU" b="0" baseline="0" dirty="0" smtClean="0"/>
              <a:t>, списываем:</a:t>
            </a:r>
          </a:p>
          <a:p>
            <a:r>
              <a:rPr lang="ru-RU" b="0" baseline="0" dirty="0" smtClean="0"/>
              <a:t>Профиль </a:t>
            </a:r>
            <a:r>
              <a:rPr lang="ru-RU" b="0" baseline="0" dirty="0" err="1" smtClean="0"/>
              <a:t>Dooya</a:t>
            </a:r>
            <a:r>
              <a:rPr lang="ru-RU" b="0" baseline="0" dirty="0" smtClean="0"/>
              <a:t> радиальный (для гибки, цена за метр, длина- 6м.) </a:t>
            </a:r>
          </a:p>
          <a:p>
            <a:r>
              <a:rPr lang="ru-RU" b="0" dirty="0" smtClean="0"/>
              <a:t>Профиль </a:t>
            </a:r>
            <a:r>
              <a:rPr lang="ru-RU" b="0" dirty="0" err="1" smtClean="0"/>
              <a:t>Trietex</a:t>
            </a:r>
            <a:r>
              <a:rPr lang="ru-RU" b="0" dirty="0" smtClean="0"/>
              <a:t> радиальный (для гибки, цена за метр, длина- 6м.)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3438F-DBD3-4C61-A5E7-EF2935B204A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 каждому семейству</a:t>
            </a:r>
            <a:r>
              <a:rPr lang="ru-RU" baseline="0" dirty="0" smtClean="0"/>
              <a:t> моторов списываем свои пульт -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3438F-DBD3-4C61-A5E7-EF2935B204A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Раздвижной э/карниз  (DY), мотор  OEM DT82-2N (радио), длина 250 см, одностороннее, к стене 1 ряд, пульт в комплекте </a:t>
            </a:r>
            <a:endParaRPr lang="ru-RU" sz="14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051720" y="476672"/>
            <a:ext cx="0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908720"/>
            <a:ext cx="46805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Если </a:t>
            </a:r>
            <a:r>
              <a:rPr lang="en-US" sz="1000" dirty="0" smtClean="0"/>
              <a:t>DY</a:t>
            </a:r>
            <a:r>
              <a:rPr lang="ru-RU" sz="1000" dirty="0" smtClean="0"/>
              <a:t>, то </a:t>
            </a:r>
            <a:r>
              <a:rPr lang="ru-RU" sz="1000" b="1" dirty="0" smtClean="0"/>
              <a:t>бесшумный профиль </a:t>
            </a:r>
            <a:r>
              <a:rPr lang="en-US" sz="1000" b="1" dirty="0" err="1" smtClean="0"/>
              <a:t>Dooya</a:t>
            </a:r>
            <a:endParaRPr lang="en-US" sz="1000" b="1" dirty="0" smtClean="0"/>
          </a:p>
          <a:p>
            <a:r>
              <a:rPr lang="ru-RU" sz="1000" dirty="0" smtClean="0"/>
              <a:t>Если </a:t>
            </a:r>
            <a:r>
              <a:rPr lang="en-US" sz="1000" dirty="0" smtClean="0"/>
              <a:t>TR</a:t>
            </a:r>
            <a:r>
              <a:rPr lang="ru-RU" sz="1000" dirty="0" smtClean="0"/>
              <a:t>, то </a:t>
            </a:r>
            <a:r>
              <a:rPr lang="ru-RU" sz="1000" b="1" dirty="0" smtClean="0"/>
              <a:t>бесшумный профиль </a:t>
            </a:r>
            <a:r>
              <a:rPr lang="en-US" sz="1000" b="1" dirty="0" err="1" smtClean="0"/>
              <a:t>Trietex</a:t>
            </a:r>
            <a:r>
              <a:rPr lang="ru-RU" sz="1000" dirty="0" smtClean="0"/>
              <a:t>. Соответственно все комплектующие будут списываться по наименованию </a:t>
            </a:r>
            <a:r>
              <a:rPr lang="en-US" sz="1000" b="1" dirty="0" err="1" smtClean="0"/>
              <a:t>Dooya</a:t>
            </a:r>
            <a:r>
              <a:rPr lang="en-US" sz="1000" dirty="0" smtClean="0"/>
              <a:t> </a:t>
            </a:r>
            <a:r>
              <a:rPr lang="ru-RU" sz="1000" dirty="0" smtClean="0"/>
              <a:t>в нашем случае</a:t>
            </a:r>
            <a:endParaRPr lang="ru-RU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1988840"/>
            <a:ext cx="46440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Длину списания профиля считаем по формуле: длина карниза минус 14 см. 250-14=236 см. профиля</a:t>
            </a:r>
          </a:p>
          <a:p>
            <a:endParaRPr lang="en-US" sz="1000" dirty="0" smtClean="0"/>
          </a:p>
          <a:p>
            <a:r>
              <a:rPr lang="ru-RU" sz="1000" dirty="0" smtClean="0"/>
              <a:t>Зная длину, считаем расход ремня – </a:t>
            </a:r>
            <a:r>
              <a:rPr lang="en-US" sz="1000" dirty="0" smtClean="0"/>
              <a:t>d</a:t>
            </a:r>
            <a:r>
              <a:rPr lang="ru-RU" sz="1000" dirty="0" smtClean="0"/>
              <a:t> карниза*2+12=</a:t>
            </a:r>
            <a:r>
              <a:rPr lang="en-US" sz="1000" dirty="0" smtClean="0"/>
              <a:t>512 </a:t>
            </a:r>
            <a:r>
              <a:rPr lang="ru-RU" sz="1000" dirty="0" smtClean="0"/>
              <a:t>см., списываем </a:t>
            </a:r>
            <a:r>
              <a:rPr lang="ru-RU" sz="1000" b="1" dirty="0" smtClean="0"/>
              <a:t>«зубчатый ремень зеленый 10.5» </a:t>
            </a:r>
            <a:r>
              <a:rPr lang="ru-RU" sz="1000" dirty="0" smtClean="0"/>
              <a:t>для профиля </a:t>
            </a:r>
            <a:r>
              <a:rPr lang="en-US" sz="1000" dirty="0" smtClean="0"/>
              <a:t>DY</a:t>
            </a:r>
            <a:endParaRPr lang="ru-RU" sz="1000" dirty="0" smtClean="0"/>
          </a:p>
          <a:p>
            <a:endParaRPr lang="ru-RU" sz="1000" dirty="0" smtClean="0"/>
          </a:p>
          <a:p>
            <a:r>
              <a:rPr lang="ru-RU" sz="1000" dirty="0" smtClean="0"/>
              <a:t>Для </a:t>
            </a:r>
            <a:r>
              <a:rPr lang="en-US" sz="1000" dirty="0" smtClean="0"/>
              <a:t>TR </a:t>
            </a:r>
            <a:r>
              <a:rPr lang="ru-RU" sz="1000" dirty="0" smtClean="0"/>
              <a:t>списываем по умолчанию </a:t>
            </a:r>
            <a:r>
              <a:rPr lang="ru-RU" sz="1000" b="1" dirty="0" smtClean="0"/>
              <a:t>Зубчатый ремень зеленый 11.5 см.</a:t>
            </a:r>
          </a:p>
          <a:p>
            <a:endParaRPr lang="ru-RU" sz="1000" b="1" dirty="0" smtClean="0"/>
          </a:p>
          <a:p>
            <a:r>
              <a:rPr lang="ru-RU" sz="1000" b="1" dirty="0" smtClean="0"/>
              <a:t>Считаем кол-во бегунков </a:t>
            </a:r>
            <a:r>
              <a:rPr lang="ru-RU" sz="1000" dirty="0" smtClean="0"/>
              <a:t>– 250/8=31,25 (округляем в большую сторону) = 32 шт. ( наименование привязано к профилю - </a:t>
            </a:r>
            <a:r>
              <a:rPr lang="ru-RU" sz="1000" b="1" dirty="0" smtClean="0"/>
              <a:t>Бегунок для профиля </a:t>
            </a:r>
            <a:r>
              <a:rPr lang="en-US" sz="1000" b="1" dirty="0" err="1" smtClean="0"/>
              <a:t>Dooya</a:t>
            </a:r>
            <a:endParaRPr lang="ru-RU" sz="1000" b="1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2411760" y="3573016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267744" y="1412776"/>
            <a:ext cx="0" cy="5760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339752" y="4077072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Крючок для штор. </a:t>
            </a:r>
          </a:p>
          <a:p>
            <a:r>
              <a:rPr lang="ru-RU" sz="1000" dirty="0" smtClean="0"/>
              <a:t> Считаем по числу бегунков и типу закрытия</a:t>
            </a:r>
          </a:p>
          <a:p>
            <a:r>
              <a:rPr lang="ru-RU" sz="1000" dirty="0" smtClean="0"/>
              <a:t>Одностороннее – число бегунков </a:t>
            </a:r>
            <a:r>
              <a:rPr lang="ru-RU" sz="1000" dirty="0" smtClean="0">
                <a:solidFill>
                  <a:srgbClr val="FF0000"/>
                </a:solidFill>
              </a:rPr>
              <a:t>+4 = 36 шт.</a:t>
            </a:r>
          </a:p>
          <a:p>
            <a:r>
              <a:rPr lang="ru-RU" sz="1000" dirty="0" smtClean="0"/>
              <a:t>Если «к центру» </a:t>
            </a:r>
            <a:r>
              <a:rPr lang="ru-RU" sz="1000" dirty="0" smtClean="0">
                <a:solidFill>
                  <a:srgbClr val="FF0000"/>
                </a:solidFill>
              </a:rPr>
              <a:t>– число бегунков  + 8 </a:t>
            </a:r>
            <a:endParaRPr lang="ru-RU" sz="1000" dirty="0">
              <a:solidFill>
                <a:srgbClr val="FF0000"/>
              </a:solidFill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4139952" y="3573016"/>
            <a:ext cx="5040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444208" y="4766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24128" y="83671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Может быть «к центру»</a:t>
            </a:r>
            <a:endParaRPr lang="ru-RU" sz="14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5004048" y="476672"/>
            <a:ext cx="1296144" cy="25922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08104" y="3140968"/>
            <a:ext cx="3635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Если длина карниза больше 330 см, расходуется соединитель профиля или </a:t>
            </a:r>
            <a:r>
              <a:rPr lang="en-US" sz="1000" dirty="0" err="1" smtClean="0"/>
              <a:t>Trietex</a:t>
            </a:r>
            <a:r>
              <a:rPr lang="en-US" sz="1000" dirty="0" smtClean="0"/>
              <a:t> </a:t>
            </a:r>
            <a:r>
              <a:rPr lang="ru-RU" sz="1000" dirty="0" smtClean="0"/>
              <a:t>или </a:t>
            </a:r>
            <a:r>
              <a:rPr lang="en-US" sz="1000" dirty="0" err="1" smtClean="0"/>
              <a:t>Dooya</a:t>
            </a:r>
            <a:endParaRPr lang="en-US" sz="1000" dirty="0" smtClean="0"/>
          </a:p>
          <a:p>
            <a:r>
              <a:rPr lang="ru-RU" sz="1000" b="1" dirty="0" smtClean="0"/>
              <a:t>Соединитель </a:t>
            </a:r>
            <a:r>
              <a:rPr lang="en-US" sz="1000" b="1" dirty="0" err="1" smtClean="0"/>
              <a:t>Trietex</a:t>
            </a:r>
            <a:r>
              <a:rPr lang="en-US" sz="1000" b="1" dirty="0" smtClean="0"/>
              <a:t> </a:t>
            </a:r>
            <a:r>
              <a:rPr lang="ru-RU" sz="1000" b="1" dirty="0" smtClean="0"/>
              <a:t>скрытый</a:t>
            </a:r>
            <a:endParaRPr lang="en-US" sz="1000" b="1" dirty="0" smtClean="0"/>
          </a:p>
          <a:p>
            <a:r>
              <a:rPr lang="ru-RU" sz="1000" b="1" dirty="0" smtClean="0"/>
              <a:t>Соединитель профиля </a:t>
            </a:r>
            <a:r>
              <a:rPr lang="en-US" sz="1000" b="1" dirty="0" err="1" smtClean="0"/>
              <a:t>Dooya</a:t>
            </a:r>
            <a:endParaRPr lang="ru-RU" sz="1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1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Раздвижной э/карниз  (DY), мотор  OEM DT82-2N (радио), длина 250 см, одностороннее, к стене 1 ряд, пульт в комплекте 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1628800"/>
            <a:ext cx="32941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/>
          </a:p>
          <a:p>
            <a:r>
              <a:rPr lang="ru-RU" sz="1200" b="1" dirty="0" smtClean="0"/>
              <a:t>Кронштейны крепления. </a:t>
            </a:r>
          </a:p>
          <a:p>
            <a:r>
              <a:rPr lang="ru-RU" sz="1200" dirty="0" smtClean="0"/>
              <a:t>Исходя из длины профиля и какие кронштейны указаны считаем кронштейны: 250/70=3,5= округляем в большую сторону -=4</a:t>
            </a:r>
          </a:p>
          <a:p>
            <a:r>
              <a:rPr lang="ru-RU" sz="1200" dirty="0" smtClean="0"/>
              <a:t>Какие кронштейны смотрим в наименовании:</a:t>
            </a:r>
          </a:p>
          <a:p>
            <a:pPr>
              <a:buFontTx/>
              <a:buChar char="-"/>
            </a:pPr>
            <a:r>
              <a:rPr lang="ru-RU" sz="1200" dirty="0" smtClean="0"/>
              <a:t>К потолку – профиль </a:t>
            </a:r>
            <a:r>
              <a:rPr lang="en-US" sz="1200" dirty="0" smtClean="0"/>
              <a:t>DY </a:t>
            </a:r>
            <a:r>
              <a:rPr lang="en-US" sz="1200" b="1" dirty="0" smtClean="0"/>
              <a:t>- </a:t>
            </a:r>
            <a:r>
              <a:rPr lang="ru-RU" sz="1200" b="1" dirty="0" smtClean="0"/>
              <a:t>Кронштейн потолочный для профиля </a:t>
            </a:r>
            <a:r>
              <a:rPr lang="ru-RU" sz="1200" b="1" dirty="0" err="1" smtClean="0"/>
              <a:t>Dooya</a:t>
            </a:r>
            <a:endParaRPr lang="en-US" sz="1200" b="1" dirty="0" smtClean="0"/>
          </a:p>
          <a:p>
            <a:pPr>
              <a:buFontTx/>
              <a:buChar char="-"/>
            </a:pPr>
            <a:r>
              <a:rPr lang="en-US" sz="1200" b="1" dirty="0" smtClean="0"/>
              <a:t>- </a:t>
            </a:r>
            <a:r>
              <a:rPr lang="ru-RU" sz="1200" dirty="0" smtClean="0"/>
              <a:t>к потолку – профиль </a:t>
            </a:r>
            <a:r>
              <a:rPr lang="en-US" sz="1200" dirty="0" smtClean="0"/>
              <a:t>TR </a:t>
            </a:r>
            <a:r>
              <a:rPr lang="en-US" sz="1200" b="1" dirty="0" smtClean="0"/>
              <a:t>- </a:t>
            </a:r>
            <a:r>
              <a:rPr lang="ru-RU" sz="1200" b="1" dirty="0" smtClean="0"/>
              <a:t>Кронштейн потолочный для профиля </a:t>
            </a:r>
            <a:r>
              <a:rPr lang="ru-RU" sz="1200" b="1" dirty="0" err="1" smtClean="0"/>
              <a:t>Trietex</a:t>
            </a:r>
            <a:endParaRPr lang="en-US" sz="1200" b="1" dirty="0" smtClean="0"/>
          </a:p>
          <a:p>
            <a:pPr>
              <a:buFontTx/>
              <a:buChar char="-"/>
            </a:pPr>
            <a:r>
              <a:rPr lang="en-US" sz="1200" dirty="0" smtClean="0"/>
              <a:t>- </a:t>
            </a:r>
            <a:r>
              <a:rPr lang="ru-RU" sz="1200" dirty="0" smtClean="0"/>
              <a:t>к стене 1 ряд –профиль </a:t>
            </a:r>
            <a:r>
              <a:rPr lang="en-US" sz="1200" dirty="0" smtClean="0"/>
              <a:t>DY - </a:t>
            </a:r>
            <a:r>
              <a:rPr lang="ru-RU" sz="1200" b="1" dirty="0" smtClean="0"/>
              <a:t>Кронштейн потолочный для профиля </a:t>
            </a:r>
            <a:r>
              <a:rPr lang="ru-RU" sz="1200" b="1" dirty="0" err="1" smtClean="0"/>
              <a:t>Dooya</a:t>
            </a:r>
            <a:r>
              <a:rPr lang="en-US" sz="1200" b="1" dirty="0" smtClean="0"/>
              <a:t> </a:t>
            </a:r>
            <a:r>
              <a:rPr lang="ru-RU" sz="1200" b="1" dirty="0" smtClean="0"/>
              <a:t>+ Кронштейн настенный однорядный</a:t>
            </a:r>
          </a:p>
          <a:p>
            <a:pPr>
              <a:buFontTx/>
              <a:buChar char="-"/>
            </a:pPr>
            <a:r>
              <a:rPr lang="en-US" sz="1200" b="1" dirty="0" smtClean="0"/>
              <a:t>-</a:t>
            </a:r>
            <a:r>
              <a:rPr lang="ru-RU" sz="1200" dirty="0" smtClean="0"/>
              <a:t>к стене 2 ряда – профиль </a:t>
            </a:r>
            <a:r>
              <a:rPr lang="en-US" sz="1200" dirty="0" smtClean="0"/>
              <a:t>DY - </a:t>
            </a:r>
            <a:r>
              <a:rPr lang="ru-RU" sz="1200" b="1" dirty="0" smtClean="0"/>
              <a:t>Кронштейн потолочный для профиля </a:t>
            </a:r>
            <a:r>
              <a:rPr lang="ru-RU" sz="1200" b="1" dirty="0" err="1" smtClean="0"/>
              <a:t>Dooya+</a:t>
            </a:r>
            <a:r>
              <a:rPr lang="ru-RU" sz="1200" b="1" dirty="0" smtClean="0"/>
              <a:t> Кронштейн настенный двурядный</a:t>
            </a:r>
          </a:p>
          <a:p>
            <a:pPr>
              <a:buFontTx/>
              <a:buChar char="-"/>
            </a:pPr>
            <a:endParaRPr lang="ru-RU" sz="1200" b="1" dirty="0" smtClean="0"/>
          </a:p>
          <a:p>
            <a:r>
              <a:rPr lang="ru-RU" sz="1200" dirty="0" smtClean="0"/>
              <a:t>Для профиля </a:t>
            </a:r>
            <a:r>
              <a:rPr lang="en-US" sz="1200" dirty="0" err="1" smtClean="0">
                <a:solidFill>
                  <a:srgbClr val="FF0000"/>
                </a:solidFill>
              </a:rPr>
              <a:t>Trietex</a:t>
            </a:r>
            <a:r>
              <a:rPr lang="en-US" sz="1200" dirty="0" smtClean="0"/>
              <a:t> </a:t>
            </a:r>
            <a:r>
              <a:rPr lang="ru-RU" sz="1200" dirty="0" smtClean="0"/>
              <a:t>алгоритм сохраняется, настенные кронштейны универсальные , подойдут под любой профиль. </a:t>
            </a:r>
          </a:p>
          <a:p>
            <a:r>
              <a:rPr lang="ru-RU" sz="1200" dirty="0" smtClean="0">
                <a:solidFill>
                  <a:srgbClr val="FF0000"/>
                </a:solidFill>
              </a:rPr>
              <a:t>Настенные кронштейны = потолочные кронштейны</a:t>
            </a:r>
            <a:endParaRPr lang="ru-RU" sz="1200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4932040" y="404664"/>
            <a:ext cx="43204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5580112" y="476672"/>
            <a:ext cx="2088232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339752" y="476672"/>
            <a:ext cx="864096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Раздвижной э/карниз  (DY), мотор  OEM DT82-2N (радио), длина 250 см, одностороннее, к стене 1 ряд, пульт в комплекте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779912" y="620688"/>
            <a:ext cx="0" cy="10801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3568" y="1700809"/>
            <a:ext cx="76328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Мотор.</a:t>
            </a:r>
          </a:p>
          <a:p>
            <a:endParaRPr lang="ru-RU" sz="1400" b="1" dirty="0" smtClean="0"/>
          </a:p>
          <a:p>
            <a:r>
              <a:rPr lang="ru-RU" sz="1400" dirty="0" smtClean="0"/>
              <a:t>Списываем мотор по наименованию: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en-US" sz="1400" dirty="0" smtClean="0">
                <a:solidFill>
                  <a:srgbClr val="FF0000"/>
                </a:solidFill>
              </a:rPr>
              <a:t>OEM DT82-2N (</a:t>
            </a:r>
            <a:r>
              <a:rPr lang="ru-RU" sz="1400" dirty="0" smtClean="0">
                <a:solidFill>
                  <a:srgbClr val="FF0000"/>
                </a:solidFill>
              </a:rPr>
              <a:t>радио)</a:t>
            </a:r>
            <a:r>
              <a:rPr lang="ru-RU" sz="1400" dirty="0" smtClean="0"/>
              <a:t>– и вместе с ним пульт </a:t>
            </a:r>
            <a:r>
              <a:rPr lang="ru-RU" sz="1400" dirty="0" smtClean="0">
                <a:solidFill>
                  <a:srgbClr val="FF0000"/>
                </a:solidFill>
              </a:rPr>
              <a:t>«Пульт </a:t>
            </a:r>
            <a:r>
              <a:rPr lang="en-US" sz="1400" dirty="0" smtClean="0">
                <a:solidFill>
                  <a:srgbClr val="FF0000"/>
                </a:solidFill>
              </a:rPr>
              <a:t>OEM (1 </a:t>
            </a:r>
            <a:r>
              <a:rPr lang="ru-RU" sz="1400" dirty="0" smtClean="0">
                <a:solidFill>
                  <a:srgbClr val="FF0000"/>
                </a:solidFill>
              </a:rPr>
              <a:t>канал)»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OEM DT82-RS485-2N (фазный, 5 проводов) – </a:t>
            </a:r>
            <a:r>
              <a:rPr lang="ru-RU" sz="1400" dirty="0" smtClean="0"/>
              <a:t>вместе с ним пульт </a:t>
            </a:r>
            <a:r>
              <a:rPr lang="ru-RU" sz="1400" dirty="0" smtClean="0">
                <a:solidFill>
                  <a:srgbClr val="FF0000"/>
                </a:solidFill>
              </a:rPr>
              <a:t>«Пульт </a:t>
            </a:r>
            <a:r>
              <a:rPr lang="en-US" sz="1400" dirty="0" smtClean="0">
                <a:solidFill>
                  <a:srgbClr val="FF0000"/>
                </a:solidFill>
              </a:rPr>
              <a:t>OEM (1 </a:t>
            </a:r>
            <a:r>
              <a:rPr lang="ru-RU" sz="1400" dirty="0" smtClean="0">
                <a:solidFill>
                  <a:srgbClr val="FF0000"/>
                </a:solidFill>
              </a:rPr>
              <a:t>канал)»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en-US" sz="1400" dirty="0" smtClean="0">
                <a:solidFill>
                  <a:srgbClr val="FF0000"/>
                </a:solidFill>
              </a:rPr>
              <a:t>OEM DT82WF-2N(Mi Home)</a:t>
            </a:r>
            <a:r>
              <a:rPr lang="ru-RU" sz="1400" dirty="0" smtClean="0">
                <a:solidFill>
                  <a:srgbClr val="FF0000"/>
                </a:solidFill>
              </a:rPr>
              <a:t> – </a:t>
            </a:r>
            <a:r>
              <a:rPr lang="ru-RU" sz="1400" dirty="0" smtClean="0"/>
              <a:t>вместе с ним пульт </a:t>
            </a:r>
            <a:r>
              <a:rPr lang="ru-RU" sz="1400" dirty="0" smtClean="0">
                <a:solidFill>
                  <a:srgbClr val="FF0000"/>
                </a:solidFill>
              </a:rPr>
              <a:t>- «Пульт </a:t>
            </a:r>
            <a:r>
              <a:rPr lang="en-US" sz="1400" dirty="0" smtClean="0">
                <a:solidFill>
                  <a:srgbClr val="FF0000"/>
                </a:solidFill>
              </a:rPr>
              <a:t>OEM (1 </a:t>
            </a:r>
            <a:r>
              <a:rPr lang="ru-RU" sz="1400" dirty="0" smtClean="0">
                <a:solidFill>
                  <a:srgbClr val="FF0000"/>
                </a:solidFill>
              </a:rPr>
              <a:t>канал)»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en-US" sz="1400" dirty="0" smtClean="0">
                <a:solidFill>
                  <a:srgbClr val="FF0000"/>
                </a:solidFill>
              </a:rPr>
              <a:t>Novo N21-3E-1.2 (</a:t>
            </a:r>
            <a:r>
              <a:rPr lang="ru-RU" sz="1400" dirty="0" smtClean="0">
                <a:solidFill>
                  <a:srgbClr val="FF0000"/>
                </a:solidFill>
              </a:rPr>
              <a:t>радио) </a:t>
            </a:r>
            <a:r>
              <a:rPr lang="ru-RU" sz="1400" dirty="0" smtClean="0"/>
              <a:t> ------ </a:t>
            </a:r>
            <a:r>
              <a:rPr lang="ru-RU" sz="1400" dirty="0" smtClean="0">
                <a:solidFill>
                  <a:srgbClr val="FF0000"/>
                </a:solidFill>
              </a:rPr>
              <a:t>Пульт </a:t>
            </a:r>
            <a:r>
              <a:rPr lang="en-US" sz="1400" dirty="0" smtClean="0">
                <a:solidFill>
                  <a:srgbClr val="FF0000"/>
                </a:solidFill>
              </a:rPr>
              <a:t>Novo A13  (1 </a:t>
            </a:r>
            <a:r>
              <a:rPr lang="ru-RU" sz="1400" dirty="0" smtClean="0">
                <a:solidFill>
                  <a:srgbClr val="FF0000"/>
                </a:solidFill>
              </a:rPr>
              <a:t>канал)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Мотор Novo N21-3E-1.2 (Mi Home WiFi)</a:t>
            </a:r>
            <a:r>
              <a:rPr lang="ru-RU" sz="1400" dirty="0" smtClean="0">
                <a:solidFill>
                  <a:srgbClr val="FF0000"/>
                </a:solidFill>
              </a:rPr>
              <a:t>   </a:t>
            </a:r>
            <a:r>
              <a:rPr lang="ru-RU" sz="1400" dirty="0" smtClean="0"/>
              <a:t>--------</a:t>
            </a:r>
            <a:r>
              <a:rPr lang="ru-RU" sz="1400" dirty="0" smtClean="0">
                <a:solidFill>
                  <a:srgbClr val="FF0000"/>
                </a:solidFill>
              </a:rPr>
              <a:t> Пульт </a:t>
            </a:r>
            <a:r>
              <a:rPr lang="en-US" sz="1400" dirty="0" smtClean="0">
                <a:solidFill>
                  <a:srgbClr val="FF0000"/>
                </a:solidFill>
              </a:rPr>
              <a:t>Novo A13  (1 </a:t>
            </a:r>
            <a:r>
              <a:rPr lang="ru-RU" sz="1400" dirty="0" smtClean="0">
                <a:solidFill>
                  <a:srgbClr val="FF0000"/>
                </a:solidFill>
              </a:rPr>
              <a:t>канал)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ru-RU" sz="1400" dirty="0" err="1" smtClean="0">
                <a:solidFill>
                  <a:srgbClr val="FF0000"/>
                </a:solidFill>
              </a:rPr>
              <a:t>Novo</a:t>
            </a:r>
            <a:r>
              <a:rPr lang="ru-RU" sz="1400" dirty="0" smtClean="0">
                <a:solidFill>
                  <a:srgbClr val="FF0000"/>
                </a:solidFill>
              </a:rPr>
              <a:t> N21-4А5-1.2 (фазный, 5 проводов) - </a:t>
            </a:r>
            <a:r>
              <a:rPr lang="ru-RU" sz="1400" dirty="0" smtClean="0"/>
              <a:t>--------</a:t>
            </a:r>
            <a:r>
              <a:rPr lang="ru-RU" sz="1400" dirty="0" smtClean="0">
                <a:solidFill>
                  <a:srgbClr val="FF0000"/>
                </a:solidFill>
              </a:rPr>
              <a:t> Пульт </a:t>
            </a:r>
            <a:r>
              <a:rPr lang="en-US" sz="1400" dirty="0" smtClean="0">
                <a:solidFill>
                  <a:srgbClr val="FF0000"/>
                </a:solidFill>
              </a:rPr>
              <a:t>Novo A13  (1 </a:t>
            </a:r>
            <a:r>
              <a:rPr lang="ru-RU" sz="1400" dirty="0" smtClean="0">
                <a:solidFill>
                  <a:srgbClr val="FF0000"/>
                </a:solidFill>
              </a:rPr>
              <a:t>канал)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pt-BR" sz="1400" dirty="0" smtClean="0">
                <a:solidFill>
                  <a:srgbClr val="FF0000"/>
                </a:solidFill>
              </a:rPr>
              <a:t>Мотор Novo N21-3E-1.2 АКБ (радио)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/>
              <a:t>--------- Пульт </a:t>
            </a:r>
            <a:r>
              <a:rPr lang="ru-RU" sz="1400" dirty="0" err="1" smtClean="0"/>
              <a:t>Novo</a:t>
            </a:r>
            <a:r>
              <a:rPr lang="ru-RU" sz="1400" dirty="0" smtClean="0"/>
              <a:t> А13 для моторов с АКБ (6 каналов)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/>
              <a:t> 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663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Раздвижной э/карниз  (DY), мотор  OEM DT82-2N (радио), длина 250 см, одностороннее, к стене 1 ряд, пульт в комплекте </a:t>
            </a:r>
            <a:endParaRPr lang="ru-RU" sz="14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915816" y="47667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7544" y="1628800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Блок мотора.</a:t>
            </a:r>
          </a:p>
          <a:p>
            <a:r>
              <a:rPr lang="ru-RU" sz="1400" dirty="0" smtClean="0"/>
              <a:t>Зависит от типа закрытия « к центру» или «одностороннее» и от мотора</a:t>
            </a:r>
            <a:endParaRPr lang="ru-RU" sz="1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051720" y="2204864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1520" y="2564904"/>
            <a:ext cx="208823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Моторы.</a:t>
            </a:r>
          </a:p>
          <a:p>
            <a:r>
              <a:rPr lang="ru-RU" sz="1400" dirty="0" smtClean="0"/>
              <a:t>Мотор </a:t>
            </a:r>
            <a:r>
              <a:rPr lang="en-US" sz="1400" dirty="0" smtClean="0"/>
              <a:t>OEM DT82-2N (</a:t>
            </a:r>
            <a:r>
              <a:rPr lang="ru-RU" sz="1400" dirty="0" smtClean="0"/>
              <a:t>радио</a:t>
            </a:r>
          </a:p>
          <a:p>
            <a:r>
              <a:rPr lang="ru-RU" sz="1400" dirty="0" smtClean="0"/>
              <a:t>Мотор OEM DT82-RS485-2N (фазный, 5 проводов)</a:t>
            </a:r>
          </a:p>
          <a:p>
            <a:r>
              <a:rPr lang="ru-RU" sz="1400" dirty="0" smtClean="0"/>
              <a:t>Мотор </a:t>
            </a:r>
            <a:r>
              <a:rPr lang="en-US" sz="1400" dirty="0" smtClean="0"/>
              <a:t>OEM DT82WF-2N(Mi Home)</a:t>
            </a:r>
            <a:endParaRPr lang="ru-RU" sz="1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763688" y="3140968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5856" y="2564904"/>
            <a:ext cx="15841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Блок </a:t>
            </a:r>
            <a:r>
              <a:rPr lang="en-US" sz="1400" dirty="0" smtClean="0"/>
              <a:t>DT-82 </a:t>
            </a:r>
            <a:r>
              <a:rPr lang="ru-RU" sz="1400" dirty="0" smtClean="0"/>
              <a:t>для </a:t>
            </a:r>
            <a:r>
              <a:rPr lang="en-US" sz="1400" dirty="0" err="1" smtClean="0"/>
              <a:t>Dooya</a:t>
            </a:r>
            <a:r>
              <a:rPr lang="ru-RU" sz="1400" dirty="0" smtClean="0"/>
              <a:t>, если профиль </a:t>
            </a:r>
            <a:r>
              <a:rPr lang="en-US" sz="1400" dirty="0" smtClean="0"/>
              <a:t>DY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r>
              <a:rPr lang="ru-RU" sz="1400" dirty="0" smtClean="0"/>
              <a:t>Блок </a:t>
            </a:r>
            <a:r>
              <a:rPr lang="en-US" sz="1400" dirty="0" smtClean="0"/>
              <a:t>DT-82 </a:t>
            </a:r>
            <a:r>
              <a:rPr lang="ru-RU" sz="1400" dirty="0" smtClean="0"/>
              <a:t>для </a:t>
            </a:r>
            <a:r>
              <a:rPr lang="en-US" sz="1400" dirty="0" err="1" smtClean="0"/>
              <a:t>Trietex</a:t>
            </a:r>
            <a:r>
              <a:rPr lang="ru-RU" sz="1400" dirty="0" smtClean="0"/>
              <a:t>,</a:t>
            </a:r>
            <a:r>
              <a:rPr lang="en-US" sz="1400" dirty="0" smtClean="0"/>
              <a:t> </a:t>
            </a:r>
            <a:r>
              <a:rPr lang="ru-RU" sz="1400" dirty="0" smtClean="0"/>
              <a:t>если профиль </a:t>
            </a:r>
            <a:r>
              <a:rPr lang="en-US" sz="1400" dirty="0" smtClean="0"/>
              <a:t>TR</a:t>
            </a:r>
            <a:endParaRPr lang="ru-RU" sz="1400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4644008" y="314096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68144" y="4509120"/>
            <a:ext cx="32758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Если «к центру» – 1 комплект.</a:t>
            </a:r>
          </a:p>
          <a:p>
            <a:r>
              <a:rPr lang="ru-RU" sz="1400" dirty="0" smtClean="0"/>
              <a:t>Если одностороннее – 0.5 комплекта + </a:t>
            </a:r>
            <a:r>
              <a:rPr lang="ru-RU" sz="1400" b="1" dirty="0" smtClean="0"/>
              <a:t>Заглушка торцевая для профиля </a:t>
            </a:r>
            <a:r>
              <a:rPr lang="ru-RU" sz="1400" b="1" dirty="0" err="1" smtClean="0"/>
              <a:t>Dooya</a:t>
            </a:r>
            <a:r>
              <a:rPr lang="ru-RU" sz="1400" b="1" dirty="0" smtClean="0"/>
              <a:t> (односторонний карниз)</a:t>
            </a:r>
          </a:p>
          <a:p>
            <a:r>
              <a:rPr lang="ru-RU" sz="1400" b="1" dirty="0" smtClean="0"/>
              <a:t>Или </a:t>
            </a:r>
          </a:p>
          <a:p>
            <a:r>
              <a:rPr lang="ru-RU" sz="1400" b="1" dirty="0" smtClean="0"/>
              <a:t>Заглушка торцевая для профиля </a:t>
            </a:r>
            <a:r>
              <a:rPr lang="ru-RU" sz="1400" b="1" dirty="0" err="1" smtClean="0"/>
              <a:t>Trietex</a:t>
            </a:r>
            <a:r>
              <a:rPr lang="ru-RU" sz="1400" b="1" dirty="0" smtClean="0"/>
              <a:t> (односторонний карниз)</a:t>
            </a:r>
            <a:endParaRPr lang="ru-RU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79512" y="4437112"/>
            <a:ext cx="2232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en-US" sz="1400" dirty="0" smtClean="0">
                <a:solidFill>
                  <a:srgbClr val="FF0000"/>
                </a:solidFill>
              </a:rPr>
              <a:t>Novo N21-3E-1.2 (</a:t>
            </a:r>
            <a:r>
              <a:rPr lang="ru-RU" sz="1400" dirty="0" smtClean="0">
                <a:solidFill>
                  <a:srgbClr val="FF0000"/>
                </a:solidFill>
              </a:rPr>
              <a:t>радио) </a:t>
            </a:r>
            <a:r>
              <a:rPr lang="ru-RU" sz="1400" dirty="0" smtClean="0"/>
              <a:t> ------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pt-BR" sz="1400" dirty="0" smtClean="0">
                <a:solidFill>
                  <a:srgbClr val="FF0000"/>
                </a:solidFill>
              </a:rPr>
              <a:t>Мотор Novo N21-3E-1.2 (Mi Home WiFi)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Мотор </a:t>
            </a:r>
            <a:r>
              <a:rPr lang="ru-RU" sz="1400" dirty="0" err="1" smtClean="0">
                <a:solidFill>
                  <a:srgbClr val="FF0000"/>
                </a:solidFill>
              </a:rPr>
              <a:t>Novo</a:t>
            </a:r>
            <a:r>
              <a:rPr lang="ru-RU" sz="1400" dirty="0" smtClean="0">
                <a:solidFill>
                  <a:srgbClr val="FF0000"/>
                </a:solidFill>
              </a:rPr>
              <a:t> N21-4А5-1.2 (фазный, 5 проводов)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pt-BR" sz="1400" dirty="0" smtClean="0">
                <a:solidFill>
                  <a:srgbClr val="FF0000"/>
                </a:solidFill>
              </a:rPr>
              <a:t>Мотор Novo N21-3E-1.2 АКБ (радио)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endParaRPr lang="ru-RU" sz="1400" dirty="0" smtClean="0"/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411760" y="54452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15816" y="5013176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Блок</a:t>
            </a:r>
            <a:r>
              <a:rPr lang="en-US" sz="1400" dirty="0" smtClean="0"/>
              <a:t> N21 </a:t>
            </a:r>
            <a:r>
              <a:rPr lang="ru-RU" sz="1400" dirty="0" smtClean="0"/>
              <a:t>для профиля </a:t>
            </a:r>
            <a:r>
              <a:rPr lang="en-US" sz="1400" dirty="0" err="1" smtClean="0"/>
              <a:t>Dooya</a:t>
            </a:r>
            <a:r>
              <a:rPr lang="en-US" sz="1400" dirty="0" smtClean="0"/>
              <a:t> </a:t>
            </a:r>
            <a:r>
              <a:rPr lang="ru-RU" sz="1400" dirty="0" smtClean="0"/>
              <a:t>или Блок Т21 для профиля </a:t>
            </a:r>
            <a:r>
              <a:rPr lang="en-US" sz="1400" dirty="0" err="1" smtClean="0"/>
              <a:t>Trietex</a:t>
            </a:r>
            <a:endParaRPr lang="ru-RU" sz="14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5076056" y="537321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5940152" y="2492897"/>
            <a:ext cx="30963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Если «к центру» – 1 комплект.</a:t>
            </a:r>
          </a:p>
          <a:p>
            <a:r>
              <a:rPr lang="ru-RU" sz="1400" dirty="0" smtClean="0"/>
              <a:t>Если одностороннее – 0.5 комплекта + </a:t>
            </a:r>
            <a:r>
              <a:rPr lang="ru-RU" sz="1400" b="1" dirty="0" smtClean="0"/>
              <a:t>Заглушка торцевая для профиля </a:t>
            </a:r>
            <a:r>
              <a:rPr lang="ru-RU" sz="1400" b="1" dirty="0" err="1" smtClean="0"/>
              <a:t>Dooya</a:t>
            </a:r>
            <a:r>
              <a:rPr lang="ru-RU" sz="1400" b="1" dirty="0" smtClean="0"/>
              <a:t> (односторонний карниз)</a:t>
            </a:r>
          </a:p>
          <a:p>
            <a:r>
              <a:rPr lang="ru-RU" sz="1400" b="1" dirty="0" smtClean="0"/>
              <a:t>Или </a:t>
            </a:r>
          </a:p>
          <a:p>
            <a:r>
              <a:rPr lang="ru-RU" sz="1400" b="1" dirty="0" smtClean="0"/>
              <a:t>Заглушка торцевая для профиля </a:t>
            </a:r>
            <a:r>
              <a:rPr lang="ru-RU" sz="1400" b="1" dirty="0" err="1" smtClean="0"/>
              <a:t>Trietex</a:t>
            </a:r>
            <a:r>
              <a:rPr lang="ru-RU" sz="1400" b="1" dirty="0" smtClean="0"/>
              <a:t> (односторонний карниз)</a:t>
            </a:r>
            <a:endParaRPr lang="ru-RU" sz="1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Раздвижной э/карниз  (DY), мотор  OEM DT82-2N (радио), длина 250 см, одностороннее, к стене 1 ряд, пульт в комплекте 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403648" y="692696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1772816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Концевой крючок для блоков </a:t>
            </a:r>
            <a:r>
              <a:rPr lang="en-US" sz="1400" b="1" dirty="0" smtClean="0"/>
              <a:t>DT-82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ru-RU" sz="1400" dirty="0" smtClean="0"/>
              <a:t>Правило списания: списываем по числу блоков </a:t>
            </a:r>
            <a:r>
              <a:rPr lang="en-US" sz="1400" dirty="0" smtClean="0"/>
              <a:t>DT-82</a:t>
            </a:r>
            <a:r>
              <a:rPr lang="ru-RU" sz="1400" dirty="0" smtClean="0"/>
              <a:t>, если 0.5  - то 1 шт., если 1 то 2 шт.</a:t>
            </a:r>
            <a:endParaRPr lang="ru-RU" sz="14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83568" y="836712"/>
            <a:ext cx="0" cy="24482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9512" y="3356992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При одностороннем закрытии мы должны списать ведущие каретки:</a:t>
            </a:r>
          </a:p>
          <a:p>
            <a:r>
              <a:rPr lang="ru-RU" sz="1200" dirty="0" smtClean="0"/>
              <a:t>Стандарт </a:t>
            </a:r>
            <a:r>
              <a:rPr lang="ru-RU" sz="1200" b="1" dirty="0" smtClean="0"/>
              <a:t>- </a:t>
            </a:r>
            <a:r>
              <a:rPr lang="ru-RU" sz="1200" b="1" dirty="0" err="1" smtClean="0"/>
              <a:t>Глайдер</a:t>
            </a:r>
            <a:r>
              <a:rPr lang="ru-RU" sz="1200" b="1" dirty="0" smtClean="0"/>
              <a:t> Стандарт для профиля </a:t>
            </a:r>
            <a:r>
              <a:rPr lang="ru-RU" sz="1200" b="1" dirty="0" err="1" smtClean="0"/>
              <a:t>Dooya</a:t>
            </a:r>
            <a:r>
              <a:rPr lang="ru-RU" sz="1200" b="1" dirty="0" smtClean="0"/>
              <a:t> (комплект из 2-х шт.) – 0.5 шт.</a:t>
            </a:r>
          </a:p>
          <a:p>
            <a:r>
              <a:rPr lang="ru-RU" sz="1200" dirty="0" smtClean="0"/>
              <a:t>     или             </a:t>
            </a:r>
            <a:r>
              <a:rPr lang="ru-RU" sz="1200" b="1" dirty="0" smtClean="0"/>
              <a:t>- </a:t>
            </a:r>
            <a:r>
              <a:rPr lang="ru-RU" sz="1200" b="1" dirty="0" err="1" smtClean="0"/>
              <a:t>Глайдер</a:t>
            </a:r>
            <a:r>
              <a:rPr lang="ru-RU" sz="1200" b="1" dirty="0" smtClean="0"/>
              <a:t> Стандарт для профиля </a:t>
            </a:r>
            <a:r>
              <a:rPr lang="ru-RU" sz="1200" b="1" dirty="0" err="1" smtClean="0"/>
              <a:t>Trietex</a:t>
            </a:r>
            <a:r>
              <a:rPr lang="ru-RU" sz="1200" b="1" dirty="0" smtClean="0"/>
              <a:t>  (комплект из 2-х шт.) – 0.5 шт.</a:t>
            </a:r>
          </a:p>
          <a:p>
            <a:endParaRPr lang="ru-RU" sz="1200" b="1" dirty="0" smtClean="0"/>
          </a:p>
          <a:p>
            <a:r>
              <a:rPr lang="ru-RU" sz="1200" dirty="0" smtClean="0"/>
              <a:t>Если «к центру», то:</a:t>
            </a:r>
          </a:p>
          <a:p>
            <a:endParaRPr lang="ru-RU" sz="1200" dirty="0" smtClean="0"/>
          </a:p>
          <a:p>
            <a:r>
              <a:rPr lang="ru-RU" sz="1200" dirty="0" smtClean="0"/>
              <a:t>Стандарт – </a:t>
            </a:r>
          </a:p>
          <a:p>
            <a:r>
              <a:rPr lang="ru-RU" sz="1200" b="1" dirty="0" err="1" smtClean="0"/>
              <a:t>Глайдер</a:t>
            </a:r>
            <a:r>
              <a:rPr lang="ru-RU" sz="1200" b="1" dirty="0" smtClean="0"/>
              <a:t> Стандарт для профиля </a:t>
            </a:r>
            <a:r>
              <a:rPr lang="ru-RU" sz="1200" b="1" dirty="0" err="1" smtClean="0"/>
              <a:t>Dooya</a:t>
            </a:r>
            <a:r>
              <a:rPr lang="ru-RU" sz="1200" b="1" dirty="0" smtClean="0"/>
              <a:t> (комплект из 2-х шт.) – 1 шт.</a:t>
            </a:r>
          </a:p>
          <a:p>
            <a:r>
              <a:rPr lang="ru-RU" sz="1200" b="1" dirty="0" err="1" smtClean="0"/>
              <a:t>Глайдер</a:t>
            </a:r>
            <a:r>
              <a:rPr lang="ru-RU" sz="1200" b="1" dirty="0" smtClean="0"/>
              <a:t> Стандарт для профиля </a:t>
            </a:r>
            <a:r>
              <a:rPr lang="ru-RU" sz="1200" b="1" dirty="0" err="1" smtClean="0"/>
              <a:t>Trietex</a:t>
            </a:r>
            <a:r>
              <a:rPr lang="ru-RU" sz="1200" b="1" dirty="0" smtClean="0"/>
              <a:t>  (комплект из 2-х шт.) – 1 шт.</a:t>
            </a:r>
          </a:p>
          <a:p>
            <a:endParaRPr lang="ru-RU" sz="1200" b="1" dirty="0" smtClean="0"/>
          </a:p>
          <a:p>
            <a:r>
              <a:rPr lang="ru-RU" sz="1200" dirty="0" smtClean="0"/>
              <a:t>или </a:t>
            </a:r>
            <a:r>
              <a:rPr lang="ru-RU" sz="1200" dirty="0" err="1" smtClean="0"/>
              <a:t>Премиум</a:t>
            </a:r>
            <a:r>
              <a:rPr lang="ru-RU" sz="1200" dirty="0" smtClean="0"/>
              <a:t>:</a:t>
            </a:r>
          </a:p>
          <a:p>
            <a:endParaRPr lang="ru-RU" sz="1200" b="1" dirty="0" smtClean="0"/>
          </a:p>
          <a:p>
            <a:r>
              <a:rPr lang="ru-RU" sz="1200" b="1" dirty="0" err="1" smtClean="0"/>
              <a:t>Глайдер</a:t>
            </a:r>
            <a:r>
              <a:rPr lang="ru-RU" sz="1200" b="1" dirty="0" smtClean="0"/>
              <a:t> ПРЕМИУМ для профиля </a:t>
            </a:r>
            <a:r>
              <a:rPr lang="ru-RU" sz="1200" b="1" dirty="0" err="1" smtClean="0"/>
              <a:t>Dooya</a:t>
            </a:r>
            <a:r>
              <a:rPr lang="ru-RU" sz="1200" b="1" dirty="0" smtClean="0"/>
              <a:t> (комплект из 2-х шт.) – 1 шт.</a:t>
            </a:r>
          </a:p>
          <a:p>
            <a:r>
              <a:rPr lang="ru-RU" sz="1200" b="1" dirty="0" err="1" smtClean="0"/>
              <a:t>Глайдер</a:t>
            </a:r>
            <a:r>
              <a:rPr lang="ru-RU" sz="1200" b="1" dirty="0" smtClean="0"/>
              <a:t> ПРЕМИУМ для профиля </a:t>
            </a:r>
            <a:r>
              <a:rPr lang="ru-RU" sz="1200" b="1" dirty="0" err="1" smtClean="0"/>
              <a:t>Trietex</a:t>
            </a:r>
            <a:r>
              <a:rPr lang="ru-RU" sz="1200" b="1" dirty="0" smtClean="0"/>
              <a:t> (комплект из 2-х шт.) – 1 шт.</a:t>
            </a:r>
          </a:p>
          <a:p>
            <a:endParaRPr lang="ru-RU" sz="1200" dirty="0" smtClean="0"/>
          </a:p>
          <a:p>
            <a:endParaRPr lang="ru-RU" sz="1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897</Words>
  <Application>Microsoft Office PowerPoint</Application>
  <PresentationFormat>Экран (4:3)</PresentationFormat>
  <Paragraphs>92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6</cp:revision>
  <dcterms:created xsi:type="dcterms:W3CDTF">2024-04-22T13:30:03Z</dcterms:created>
  <dcterms:modified xsi:type="dcterms:W3CDTF">2025-11-20T06:10:07Z</dcterms:modified>
</cp:coreProperties>
</file>